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4"/>
  </p:notesMasterIdLst>
  <p:sldIdLst>
    <p:sldId id="296" r:id="rId5"/>
    <p:sldId id="300" r:id="rId6"/>
    <p:sldId id="256" r:id="rId7"/>
    <p:sldId id="257" r:id="rId8"/>
    <p:sldId id="258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1D6"/>
    <a:srgbClr val="6CB756"/>
    <a:srgbClr val="3BEE62"/>
    <a:srgbClr val="CCE4F1"/>
    <a:srgbClr val="80BDD4"/>
    <a:srgbClr val="007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4A75C2-B026-0644-98E0-1AAD8D522854}" v="209" dt="2024-04-08T16:55:34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91"/>
    <p:restoredTop sz="94694"/>
  </p:normalViewPr>
  <p:slideViewPr>
    <p:cSldViewPr snapToGrid="0" snapToObjects="1">
      <p:cViewPr varScale="1">
        <p:scale>
          <a:sx n="105" d="100"/>
          <a:sy n="105" d="100"/>
        </p:scale>
        <p:origin x="6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Trippier" userId="33b73082-37f2-4570-8c51-08cb49ca061a" providerId="ADAL" clId="{3A4A75C2-B026-0644-98E0-1AAD8D522854}"/>
    <pc:docChg chg="modSld">
      <pc:chgData name="Chloe Trippier" userId="33b73082-37f2-4570-8c51-08cb49ca061a" providerId="ADAL" clId="{3A4A75C2-B026-0644-98E0-1AAD8D522854}" dt="2024-04-08T16:55:39.412" v="32" actId="207"/>
      <pc:docMkLst>
        <pc:docMk/>
      </pc:docMkLst>
      <pc:sldChg chg="modSp mod setBg">
        <pc:chgData name="Chloe Trippier" userId="33b73082-37f2-4570-8c51-08cb49ca061a" providerId="ADAL" clId="{3A4A75C2-B026-0644-98E0-1AAD8D522854}" dt="2024-04-08T16:54:29.112" v="5" actId="207"/>
        <pc:sldMkLst>
          <pc:docMk/>
          <pc:sldMk cId="0" sldId="257"/>
        </pc:sldMkLst>
        <pc:spChg chg="mod">
          <ac:chgData name="Chloe Trippier" userId="33b73082-37f2-4570-8c51-08cb49ca061a" providerId="ADAL" clId="{3A4A75C2-B026-0644-98E0-1AAD8D522854}" dt="2024-04-08T16:54:29.112" v="5" actId="207"/>
          <ac:spMkLst>
            <pc:docMk/>
            <pc:sldMk cId="0" sldId="257"/>
            <ac:spMk id="3" creationId="{C9DE7966-ED74-1E17-2F62-250BF6469052}"/>
          </ac:spMkLst>
        </pc:spChg>
      </pc:sldChg>
      <pc:sldChg chg="modSp mod setBg">
        <pc:chgData name="Chloe Trippier" userId="33b73082-37f2-4570-8c51-08cb49ca061a" providerId="ADAL" clId="{3A4A75C2-B026-0644-98E0-1AAD8D522854}" dt="2024-04-08T16:54:37.531" v="8" actId="207"/>
        <pc:sldMkLst>
          <pc:docMk/>
          <pc:sldMk cId="1664050518" sldId="278"/>
        </pc:sldMkLst>
        <pc:spChg chg="mod">
          <ac:chgData name="Chloe Trippier" userId="33b73082-37f2-4570-8c51-08cb49ca061a" providerId="ADAL" clId="{3A4A75C2-B026-0644-98E0-1AAD8D522854}" dt="2024-04-08T16:54:37.531" v="8" actId="207"/>
          <ac:spMkLst>
            <pc:docMk/>
            <pc:sldMk cId="1664050518" sldId="278"/>
            <ac:spMk id="28" creationId="{E656213F-F5F3-250B-38C7-0550645645DC}"/>
          </ac:spMkLst>
        </pc:spChg>
      </pc:sldChg>
      <pc:sldChg chg="modSp mod setBg">
        <pc:chgData name="Chloe Trippier" userId="33b73082-37f2-4570-8c51-08cb49ca061a" providerId="ADAL" clId="{3A4A75C2-B026-0644-98E0-1AAD8D522854}" dt="2024-04-08T16:54:44.017" v="11" actId="207"/>
        <pc:sldMkLst>
          <pc:docMk/>
          <pc:sldMk cId="3393566346" sldId="279"/>
        </pc:sldMkLst>
        <pc:spChg chg="mod">
          <ac:chgData name="Chloe Trippier" userId="33b73082-37f2-4570-8c51-08cb49ca061a" providerId="ADAL" clId="{3A4A75C2-B026-0644-98E0-1AAD8D522854}" dt="2024-04-08T16:54:44.017" v="11" actId="207"/>
          <ac:spMkLst>
            <pc:docMk/>
            <pc:sldMk cId="3393566346" sldId="279"/>
            <ac:spMk id="28" creationId="{25BBBE44-5EA1-9B7B-1213-C11D40ED76AD}"/>
          </ac:spMkLst>
        </pc:spChg>
      </pc:sldChg>
      <pc:sldChg chg="modSp mod setBg">
        <pc:chgData name="Chloe Trippier" userId="33b73082-37f2-4570-8c51-08cb49ca061a" providerId="ADAL" clId="{3A4A75C2-B026-0644-98E0-1AAD8D522854}" dt="2024-04-08T16:54:51.317" v="14" actId="207"/>
        <pc:sldMkLst>
          <pc:docMk/>
          <pc:sldMk cId="1009378953" sldId="281"/>
        </pc:sldMkLst>
        <pc:spChg chg="mod">
          <ac:chgData name="Chloe Trippier" userId="33b73082-37f2-4570-8c51-08cb49ca061a" providerId="ADAL" clId="{3A4A75C2-B026-0644-98E0-1AAD8D522854}" dt="2024-04-08T16:54:51.317" v="14" actId="207"/>
          <ac:spMkLst>
            <pc:docMk/>
            <pc:sldMk cId="1009378953" sldId="281"/>
            <ac:spMk id="30" creationId="{78552A9B-9A53-EF04-58D3-D1C09E07AAE9}"/>
          </ac:spMkLst>
        </pc:spChg>
      </pc:sldChg>
      <pc:sldChg chg="modSp mod setBg">
        <pc:chgData name="Chloe Trippier" userId="33b73082-37f2-4570-8c51-08cb49ca061a" providerId="ADAL" clId="{3A4A75C2-B026-0644-98E0-1AAD8D522854}" dt="2024-04-08T16:54:58.303" v="17" actId="207"/>
        <pc:sldMkLst>
          <pc:docMk/>
          <pc:sldMk cId="3288493518" sldId="282"/>
        </pc:sldMkLst>
        <pc:spChg chg="mod">
          <ac:chgData name="Chloe Trippier" userId="33b73082-37f2-4570-8c51-08cb49ca061a" providerId="ADAL" clId="{3A4A75C2-B026-0644-98E0-1AAD8D522854}" dt="2024-04-08T16:54:58.303" v="17" actId="207"/>
          <ac:spMkLst>
            <pc:docMk/>
            <pc:sldMk cId="3288493518" sldId="282"/>
            <ac:spMk id="34" creationId="{0C0F96D7-30B5-3B32-1E82-01F50B2D2370}"/>
          </ac:spMkLst>
        </pc:spChg>
      </pc:sldChg>
      <pc:sldChg chg="modSp mod setBg">
        <pc:chgData name="Chloe Trippier" userId="33b73082-37f2-4570-8c51-08cb49ca061a" providerId="ADAL" clId="{3A4A75C2-B026-0644-98E0-1AAD8D522854}" dt="2024-04-08T16:55:05.389" v="20" actId="207"/>
        <pc:sldMkLst>
          <pc:docMk/>
          <pc:sldMk cId="2035058923" sldId="284"/>
        </pc:sldMkLst>
        <pc:spChg chg="mod">
          <ac:chgData name="Chloe Trippier" userId="33b73082-37f2-4570-8c51-08cb49ca061a" providerId="ADAL" clId="{3A4A75C2-B026-0644-98E0-1AAD8D522854}" dt="2024-04-08T16:55:05.389" v="20" actId="207"/>
          <ac:spMkLst>
            <pc:docMk/>
            <pc:sldMk cId="2035058923" sldId="284"/>
            <ac:spMk id="30" creationId="{95521D7C-6288-07D0-D72C-D769579B1C97}"/>
          </ac:spMkLst>
        </pc:spChg>
      </pc:sldChg>
      <pc:sldChg chg="modSp mod setBg">
        <pc:chgData name="Chloe Trippier" userId="33b73082-37f2-4570-8c51-08cb49ca061a" providerId="ADAL" clId="{3A4A75C2-B026-0644-98E0-1AAD8D522854}" dt="2024-04-08T16:55:12.573" v="23" actId="207"/>
        <pc:sldMkLst>
          <pc:docMk/>
          <pc:sldMk cId="274689503" sldId="285"/>
        </pc:sldMkLst>
        <pc:spChg chg="mod">
          <ac:chgData name="Chloe Trippier" userId="33b73082-37f2-4570-8c51-08cb49ca061a" providerId="ADAL" clId="{3A4A75C2-B026-0644-98E0-1AAD8D522854}" dt="2024-04-08T16:55:12.573" v="23" actId="207"/>
          <ac:spMkLst>
            <pc:docMk/>
            <pc:sldMk cId="274689503" sldId="285"/>
            <ac:spMk id="32" creationId="{C7CD625E-8FE8-2DF9-0AD1-0C95C035B199}"/>
          </ac:spMkLst>
        </pc:spChg>
      </pc:sldChg>
      <pc:sldChg chg="modSp mod setBg">
        <pc:chgData name="Chloe Trippier" userId="33b73082-37f2-4570-8c51-08cb49ca061a" providerId="ADAL" clId="{3A4A75C2-B026-0644-98E0-1AAD8D522854}" dt="2024-04-08T16:55:19.507" v="26" actId="207"/>
        <pc:sldMkLst>
          <pc:docMk/>
          <pc:sldMk cId="4082113597" sldId="287"/>
        </pc:sldMkLst>
        <pc:spChg chg="mod">
          <ac:chgData name="Chloe Trippier" userId="33b73082-37f2-4570-8c51-08cb49ca061a" providerId="ADAL" clId="{3A4A75C2-B026-0644-98E0-1AAD8D522854}" dt="2024-04-08T16:55:19.507" v="26" actId="207"/>
          <ac:spMkLst>
            <pc:docMk/>
            <pc:sldMk cId="4082113597" sldId="287"/>
            <ac:spMk id="30" creationId="{E23BB7FA-D181-E813-0B42-A4C2D3439B2E}"/>
          </ac:spMkLst>
        </pc:spChg>
      </pc:sldChg>
      <pc:sldChg chg="modSp mod setBg">
        <pc:chgData name="Chloe Trippier" userId="33b73082-37f2-4570-8c51-08cb49ca061a" providerId="ADAL" clId="{3A4A75C2-B026-0644-98E0-1AAD8D522854}" dt="2024-04-08T16:55:29.760" v="29" actId="207"/>
        <pc:sldMkLst>
          <pc:docMk/>
          <pc:sldMk cId="2465085841" sldId="288"/>
        </pc:sldMkLst>
        <pc:spChg chg="mod">
          <ac:chgData name="Chloe Trippier" userId="33b73082-37f2-4570-8c51-08cb49ca061a" providerId="ADAL" clId="{3A4A75C2-B026-0644-98E0-1AAD8D522854}" dt="2024-04-08T16:55:29.760" v="29" actId="207"/>
          <ac:spMkLst>
            <pc:docMk/>
            <pc:sldMk cId="2465085841" sldId="288"/>
            <ac:spMk id="29" creationId="{3F76DED4-765E-DD2F-099B-2A34B64143DF}"/>
          </ac:spMkLst>
        </pc:spChg>
      </pc:sldChg>
      <pc:sldChg chg="modSp mod setBg">
        <pc:chgData name="Chloe Trippier" userId="33b73082-37f2-4570-8c51-08cb49ca061a" providerId="ADAL" clId="{3A4A75C2-B026-0644-98E0-1AAD8D522854}" dt="2024-04-08T16:55:39.412" v="32" actId="207"/>
        <pc:sldMkLst>
          <pc:docMk/>
          <pc:sldMk cId="1068558079" sldId="290"/>
        </pc:sldMkLst>
        <pc:spChg chg="mod">
          <ac:chgData name="Chloe Trippier" userId="33b73082-37f2-4570-8c51-08cb49ca061a" providerId="ADAL" clId="{3A4A75C2-B026-0644-98E0-1AAD8D522854}" dt="2024-04-08T16:55:39.412" v="32" actId="207"/>
          <ac:spMkLst>
            <pc:docMk/>
            <pc:sldMk cId="1068558079" sldId="290"/>
            <ac:spMk id="8" creationId="{06336EA2-192C-0EC6-B717-6D7FC6867152}"/>
          </ac:spMkLst>
        </pc:spChg>
      </pc:sldChg>
      <pc:sldChg chg="modSp mod setBg">
        <pc:chgData name="Chloe Trippier" userId="33b73082-37f2-4570-8c51-08cb49ca061a" providerId="ADAL" clId="{3A4A75C2-B026-0644-98E0-1AAD8D522854}" dt="2024-04-08T16:54:21.664" v="2" actId="207"/>
        <pc:sldMkLst>
          <pc:docMk/>
          <pc:sldMk cId="1695485772" sldId="300"/>
        </pc:sldMkLst>
        <pc:spChg chg="mod">
          <ac:chgData name="Chloe Trippier" userId="33b73082-37f2-4570-8c51-08cb49ca061a" providerId="ADAL" clId="{3A4A75C2-B026-0644-98E0-1AAD8D522854}" dt="2024-04-08T16:54:21.664" v="2" actId="207"/>
          <ac:spMkLst>
            <pc:docMk/>
            <pc:sldMk cId="1695485772" sldId="300"/>
            <ac:spMk id="30" creationId="{B0B4D732-3228-965D-C9BA-74B3CD850DFE}"/>
          </ac:spMkLst>
        </pc:spChg>
        <pc:spChg chg="mod">
          <ac:chgData name="Chloe Trippier" userId="33b73082-37f2-4570-8c51-08cb49ca061a" providerId="ADAL" clId="{3A4A75C2-B026-0644-98E0-1AAD8D522854}" dt="2024-04-08T16:54:21.664" v="2" actId="207"/>
          <ac:spMkLst>
            <pc:docMk/>
            <pc:sldMk cId="1695485772" sldId="300"/>
            <ac:spMk id="31" creationId="{E8CF8E71-0270-5FCE-21C1-011ADA396C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191077-E254-1798-875D-CE41B4ECA8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EDF0EA-70B0-0B14-510B-FDC2B72277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ACB2BA-E929-E345-8F99-E3D2B112E79D}" type="datetimeFigureOut">
              <a:rPr lang="en-US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378776C-D3DE-8FAE-B806-6943534CEC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8089F62-5F2A-E4D6-79F8-12F39530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04029-8AB8-733E-2C4F-DA2E3BAC04B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AB4A3-065D-617C-3602-0122D64FFD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65B0DC-6498-454C-8F42-7A1D70100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696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75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F0BFD80F-B24C-1A87-98E0-6000F0665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5CCDB024-589C-6400-193B-A4B314C24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7D143E86-E278-1147-450A-755B1493D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BEE5C-6A6D-8E46-B073-950146DD052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20503D-60CB-6644-9A01-D2D1F3C1CCCD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8130B-DDBE-4E4E-9466-EDF753B3CC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80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F5DA06-911A-7343-B03F-1A762448C4E3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F1B66-4906-9F48-8983-B5627C1709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19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9940C3-F353-9044-A4A7-3FF7984F8C7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7276B-6F11-6A4B-873F-CB4B23DA39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1BC06F-C5D8-3043-9C28-078265BE14F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942878-670C-C44F-925A-C7395ABAB4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6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119B8C-F870-B748-B095-B4171270EE76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25910-75ED-6F44-8458-D585722363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13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967C9-746A-1A42-B0CE-853DAC79100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CA209-B985-C64D-A713-6AC76D52F2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A018C0-6CBD-B941-950A-F9FBAB09EF8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A3298-BC80-FD45-BF1B-A08C02AB44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04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049DA-CD9B-7D4A-BBCD-42066A9C575C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6013C-A072-8944-B5FF-70CC8F6C88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9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40584E-BC49-A248-B907-A8163B170CF7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CFB73-46A6-5540-97D2-8F6147454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85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1A97FC-C740-E34A-BD34-83F1B4E23EE9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DAB82-48EB-444A-8BF7-CCA5BD71AE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2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A9EA89-1B11-CB43-86C9-4DAE282D6C35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DEDD1-7FC7-574C-9ED1-DEF3AF4DED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60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4FE210-3643-9040-AE67-AF5418B17260}" type="datetimeFigureOut">
              <a:rPr lang="en-US" smtClean="0"/>
              <a:pPr>
                <a:defRPr/>
              </a:pPr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5EE485-17BB-3E4F-AE19-E2C90FA8F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8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jpeg"/><Relationship Id="rId7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1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hyperlink" Target="http://www.statwarscompetition.com/climatechalleng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pte.org.uk/videos/climate-change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tW2rrLHs08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BdxDFpDp_k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0759386-AC82-4EE0-25FC-263D15BA3F8F}"/>
              </a:ext>
            </a:extLst>
          </p:cNvPr>
          <p:cNvSpPr txBox="1"/>
          <p:nvPr/>
        </p:nvSpPr>
        <p:spPr>
          <a:xfrm>
            <a:off x="258104" y="2690144"/>
            <a:ext cx="42550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One: What is Climate Change?</a:t>
            </a:r>
            <a:endParaRPr lang="en-GB" sz="1400" b="1" dirty="0">
              <a:solidFill>
                <a:srgbClr val="6CB756"/>
              </a:solidFill>
              <a:latin typeface="Ubuntu" panose="020B0504030602030204" pitchFamily="34" charset="0"/>
            </a:endParaRPr>
          </a:p>
          <a:p>
            <a:r>
              <a:rPr lang="en-GB" sz="1400" b="1" dirty="0">
                <a:solidFill>
                  <a:srgbClr val="6D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Two: </a:t>
            </a:r>
            <a:r>
              <a:rPr lang="en-GB" sz="14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Understanding the Problem and Your Own Carbon Footprint. </a:t>
            </a:r>
            <a:endParaRPr lang="en-US" sz="1400" b="1" dirty="0">
              <a:solidFill>
                <a:srgbClr val="6CB756"/>
              </a:solidFill>
              <a:latin typeface="Ubuntu" panose="020B05040306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B4D732-3228-965D-C9BA-74B3CD850DFE}"/>
              </a:ext>
            </a:extLst>
          </p:cNvPr>
          <p:cNvSpPr txBox="1"/>
          <p:nvPr/>
        </p:nvSpPr>
        <p:spPr>
          <a:xfrm>
            <a:off x="258104" y="1344818"/>
            <a:ext cx="20499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1" dirty="0">
                <a:solidFill>
                  <a:srgbClr val="2E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STEP 1:</a:t>
            </a:r>
            <a:endParaRPr lang="en-US" sz="38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F8E71-0270-5FCE-21C1-011ADA396C56}"/>
              </a:ext>
            </a:extLst>
          </p:cNvPr>
          <p:cNvSpPr txBox="1"/>
          <p:nvPr/>
        </p:nvSpPr>
        <p:spPr>
          <a:xfrm>
            <a:off x="258104" y="1959799"/>
            <a:ext cx="3655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E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Collect and Capture your own Carbon Data.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C917875-29BB-F86F-7F04-2D87B5BC4B8B}"/>
              </a:ext>
            </a:extLst>
          </p:cNvPr>
          <p:cNvCxnSpPr>
            <a:cxnSpLocks/>
          </p:cNvCxnSpPr>
          <p:nvPr/>
        </p:nvCxnSpPr>
        <p:spPr>
          <a:xfrm>
            <a:off x="353100" y="3501172"/>
            <a:ext cx="3809838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green and black text&#10;&#10;Description automatically generated">
            <a:extLst>
              <a:ext uri="{FF2B5EF4-FFF2-40B4-BE49-F238E27FC236}">
                <a16:creationId xmlns:a16="http://schemas.microsoft.com/office/drawing/2014/main" id="{D35E47EF-1A02-7885-E486-3BECA6AFD6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6" y="260620"/>
            <a:ext cx="2379683" cy="1011834"/>
          </a:xfrm>
          <a:prstGeom prst="rect">
            <a:avLst/>
          </a:prstGeom>
        </p:spPr>
      </p:pic>
      <p:pic>
        <p:nvPicPr>
          <p:cNvPr id="8" name="Picture 7" descr="A vase with leaves in it&#10;&#10;Description automatically generated">
            <a:extLst>
              <a:ext uri="{FF2B5EF4-FFF2-40B4-BE49-F238E27FC236}">
                <a16:creationId xmlns:a16="http://schemas.microsoft.com/office/drawing/2014/main" id="{DBC3B5DA-7E2F-EE64-484E-5131BEE600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752" y="1253937"/>
            <a:ext cx="679734" cy="741528"/>
          </a:xfrm>
          <a:prstGeom prst="rect">
            <a:avLst/>
          </a:prstGeom>
        </p:spPr>
      </p:pic>
      <p:pic>
        <p:nvPicPr>
          <p:cNvPr id="10" name="Picture 9" descr="A logo with a person in the middle&#10;&#10;Description automatically generated">
            <a:extLst>
              <a:ext uri="{FF2B5EF4-FFF2-40B4-BE49-F238E27FC236}">
                <a16:creationId xmlns:a16="http://schemas.microsoft.com/office/drawing/2014/main" id="{B61EC1B7-0BD2-8DF3-8494-2CCCEA6E55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783" y="201436"/>
            <a:ext cx="1052384" cy="9922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A1E552-A923-3B7A-F2FD-CCC8DB0216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099" y="3674878"/>
            <a:ext cx="2238321" cy="697798"/>
          </a:xfrm>
          <a:prstGeom prst="rect">
            <a:avLst/>
          </a:prstGeom>
        </p:spPr>
      </p:pic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6C8D19D-456F-FC21-E697-2F669FBEDC8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51" y="4254000"/>
            <a:ext cx="1999015" cy="508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A83212-1823-2B29-9D26-0599782301E5}"/>
              </a:ext>
            </a:extLst>
          </p:cNvPr>
          <p:cNvSpPr txBox="1"/>
          <p:nvPr/>
        </p:nvSpPr>
        <p:spPr>
          <a:xfrm>
            <a:off x="306751" y="4708730"/>
            <a:ext cx="2873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23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8DF07-C65F-F124-CCD7-D439060E08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7874" y="948029"/>
            <a:ext cx="3589338" cy="357396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1246C85-CF91-F2BD-CBF7-194EDBBD76B6}"/>
              </a:ext>
            </a:extLst>
          </p:cNvPr>
          <p:cNvSpPr/>
          <p:nvPr/>
        </p:nvSpPr>
        <p:spPr>
          <a:xfrm>
            <a:off x="300066" y="1505128"/>
            <a:ext cx="589341" cy="589341"/>
          </a:xfrm>
          <a:prstGeom prst="ellipse">
            <a:avLst/>
          </a:prstGeom>
          <a:solidFill>
            <a:srgbClr val="007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3F8CC98-DADE-F99A-3E87-15C7B53D9BC7}"/>
              </a:ext>
            </a:extLst>
          </p:cNvPr>
          <p:cNvSpPr/>
          <p:nvPr/>
        </p:nvSpPr>
        <p:spPr>
          <a:xfrm>
            <a:off x="300065" y="2277079"/>
            <a:ext cx="589341" cy="589341"/>
          </a:xfrm>
          <a:prstGeom prst="ellipse">
            <a:avLst/>
          </a:prstGeom>
          <a:solidFill>
            <a:srgbClr val="80B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0E90B6B-96D9-2A53-1648-970A74380094}"/>
              </a:ext>
            </a:extLst>
          </p:cNvPr>
          <p:cNvSpPr/>
          <p:nvPr/>
        </p:nvSpPr>
        <p:spPr>
          <a:xfrm>
            <a:off x="319689" y="3049030"/>
            <a:ext cx="589341" cy="589341"/>
          </a:xfrm>
          <a:prstGeom prst="ellipse">
            <a:avLst/>
          </a:prstGeom>
          <a:solidFill>
            <a:srgbClr val="CCE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EC8914AF-0725-DE22-DB6C-190BEC9C7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999" y="1573723"/>
            <a:ext cx="3458665" cy="4108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Drivers of climate change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34571F55-BAFB-7F7C-B79E-2079F1447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999" y="2377118"/>
            <a:ext cx="383135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Changes to the climate system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2D45B02D-4CE5-36BF-65E6-2C3C9E11C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999" y="3071569"/>
            <a:ext cx="3458665" cy="4108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</a:rPr>
              <a:t>Impacts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0F96D7-30B5-3B32-1E82-01F50B2D2370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CLIMATE CHANGE IMPACT</a:t>
            </a:r>
          </a:p>
        </p:txBody>
      </p:sp>
      <p:pic>
        <p:nvPicPr>
          <p:cNvPr id="35" name="Picture 34" descr="A vase with leaves in it&#10;&#10;Description automatically generated">
            <a:extLst>
              <a:ext uri="{FF2B5EF4-FFF2-40B4-BE49-F238E27FC236}">
                <a16:creationId xmlns:a16="http://schemas.microsoft.com/office/drawing/2014/main" id="{748B0237-6933-F12C-F868-5FB3781301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69CC74-400A-D83C-9492-8235341EF1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DEDA51E-5A6E-6274-1A87-EDADD77CB5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B7B08B-9CCE-8FD5-E478-80FFC478DF92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88493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device, gauge&#10;&#10;Description automatically generated">
            <a:extLst>
              <a:ext uri="{FF2B5EF4-FFF2-40B4-BE49-F238E27FC236}">
                <a16:creationId xmlns:a16="http://schemas.microsoft.com/office/drawing/2014/main" id="{276E5666-DC7C-192E-A29B-9DBB41156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7098" y="1045640"/>
            <a:ext cx="2559389" cy="30985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0E4EF2A-D3AD-789D-6EC7-6769847FEC0A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WORLD RECORDS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 descr="A vase with leaves in it&#10;&#10;Description automatically generated">
            <a:extLst>
              <a:ext uri="{FF2B5EF4-FFF2-40B4-BE49-F238E27FC236}">
                <a16:creationId xmlns:a16="http://schemas.microsoft.com/office/drawing/2014/main" id="{71638172-F54E-5132-7048-52F9ACD611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32" name="Picture 3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26A67B3-B6CE-6223-333E-12F50FA4505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929" y="4474515"/>
            <a:ext cx="1999015" cy="5087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BD00A25-34B6-2C4E-7981-1D8F5FAA28AE}"/>
              </a:ext>
            </a:extLst>
          </p:cNvPr>
          <p:cNvSpPr txBox="1"/>
          <p:nvPr/>
        </p:nvSpPr>
        <p:spPr>
          <a:xfrm>
            <a:off x="227525" y="1141989"/>
            <a:ext cx="45195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200000"/>
              <a:buBlip>
                <a:blip r:embed="rId6"/>
              </a:buBlip>
            </a:pP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The 10 warmest years on record have all occurred in the past 20 years. 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In the summer of 2019, almost 400 all-time high temperatures were set in the northern hemisphere, this is set to broken in 2022!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EDA2BF-6CCD-4D17-B676-C5BF5B1596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3231936-7F95-6333-7B2E-8C6B4300FF1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028A30-6A54-4AF4-8BF9-99E96EDF865D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798708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6150A47-83F5-24D1-E10E-7AE0C2908F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502" y="927137"/>
            <a:ext cx="2964934" cy="333555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352C77D-C033-176A-1D03-0B6D67C7E3BA}"/>
              </a:ext>
            </a:extLst>
          </p:cNvPr>
          <p:cNvSpPr txBox="1"/>
          <p:nvPr/>
        </p:nvSpPr>
        <p:spPr>
          <a:xfrm>
            <a:off x="241623" y="1111152"/>
            <a:ext cx="40426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If we carry on as we are, we will not be on track to meet global climate change targets, meaning by 2100 the temperature across the planet will increase by at least 3 degrees. Scientists agree that we need to keep temperature rises to below 1.5 degrees in order to avoid severe global 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521D7C-6288-07D0-D72C-D769579B1C97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GLOBAL TARGETS</a:t>
            </a:r>
          </a:p>
        </p:txBody>
      </p:sp>
      <p:pic>
        <p:nvPicPr>
          <p:cNvPr id="31" name="Picture 30" descr="A vase with leaves in it&#10;&#10;Description automatically generated">
            <a:extLst>
              <a:ext uri="{FF2B5EF4-FFF2-40B4-BE49-F238E27FC236}">
                <a16:creationId xmlns:a16="http://schemas.microsoft.com/office/drawing/2014/main" id="{5E71F9E9-C7BC-A90B-466E-36AB6EC381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6FD1669-7FAC-DAD0-FB7F-A9E42DFC2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5AA785D-7AE5-4507-2F54-299D912A89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CD4563-98A0-BBBE-2F4A-0C4AE51FD6D6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35058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wn cow with horns&#10;&#10;Description automatically generated with medium confidence">
            <a:extLst>
              <a:ext uri="{FF2B5EF4-FFF2-40B4-BE49-F238E27FC236}">
                <a16:creationId xmlns:a16="http://schemas.microsoft.com/office/drawing/2014/main" id="{8E9416D6-24C4-38D8-C5A2-81B1F9C4C0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84" y="2173017"/>
            <a:ext cx="1821426" cy="1508034"/>
          </a:xfrm>
          <a:prstGeom prst="rect">
            <a:avLst/>
          </a:prstGeom>
        </p:spPr>
      </p:pic>
      <p:pic>
        <p:nvPicPr>
          <p:cNvPr id="6" name="Picture 5" descr="A white lamb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9A3DF0CA-49B5-510D-272D-E293E75BED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141" y="1898096"/>
            <a:ext cx="1955800" cy="1955800"/>
          </a:xfrm>
          <a:prstGeom prst="rect">
            <a:avLst/>
          </a:prstGeom>
        </p:spPr>
      </p:pic>
      <p:pic>
        <p:nvPicPr>
          <p:cNvPr id="7" name="Picture 6" descr="A close-up of a shrimp&#10;&#10;Description automatically generated with medium confidence">
            <a:extLst>
              <a:ext uri="{FF2B5EF4-FFF2-40B4-BE49-F238E27FC236}">
                <a16:creationId xmlns:a16="http://schemas.microsoft.com/office/drawing/2014/main" id="{F711805D-1080-1323-250E-DC76006DEF2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172" y="2160623"/>
            <a:ext cx="1986624" cy="1420813"/>
          </a:xfrm>
          <a:prstGeom prst="rect">
            <a:avLst/>
          </a:prstGeom>
        </p:spPr>
      </p:pic>
      <p:pic>
        <p:nvPicPr>
          <p:cNvPr id="8" name="Picture 7" descr="A picture containing sweet, cake, food, piece&#10;&#10;Description automatically generated">
            <a:extLst>
              <a:ext uri="{FF2B5EF4-FFF2-40B4-BE49-F238E27FC236}">
                <a16:creationId xmlns:a16="http://schemas.microsoft.com/office/drawing/2014/main" id="{7907FE68-04DD-7270-0925-0AB6284FF58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0155" y="2337673"/>
            <a:ext cx="2200786" cy="117872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580E7E0-8607-BD51-F637-C10502A59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18" y="5360987"/>
            <a:ext cx="268922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000" dirty="0">
                <a:solidFill>
                  <a:schemeClr val="bg2">
                    <a:lumMod val="25000"/>
                  </a:schemeClr>
                </a:solidFill>
              </a:rPr>
              <a:t>#</a:t>
            </a:r>
            <a:r>
              <a:rPr lang="en-US" altLang="en-US" sz="2000" dirty="0" err="1">
                <a:solidFill>
                  <a:schemeClr val="bg2">
                    <a:lumMod val="25000"/>
                  </a:schemeClr>
                </a:solidFill>
              </a:rPr>
              <a:t>EngineersInTheMaking</a:t>
            </a:r>
            <a:endParaRPr lang="en-US" alt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7CD625E-8FE8-2DF9-0AD1-0C95C035B199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CARBON FOOTPRINTS</a:t>
            </a:r>
          </a:p>
        </p:txBody>
      </p:sp>
      <p:pic>
        <p:nvPicPr>
          <p:cNvPr id="33" name="Picture 32" descr="A vase with leaves in it&#10;&#10;Description automatically generated">
            <a:extLst>
              <a:ext uri="{FF2B5EF4-FFF2-40B4-BE49-F238E27FC236}">
                <a16:creationId xmlns:a16="http://schemas.microsoft.com/office/drawing/2014/main" id="{BE685B25-7895-56D2-F8FA-8E0326232C4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9F36678-789D-59D2-E189-C73F43D671D8}"/>
              </a:ext>
            </a:extLst>
          </p:cNvPr>
          <p:cNvSpPr txBox="1"/>
          <p:nvPr/>
        </p:nvSpPr>
        <p:spPr>
          <a:xfrm>
            <a:off x="241623" y="1111152"/>
            <a:ext cx="40426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Beef, lamb, farmed prawns and chocolate have the biggest carbon footprints of all foodstuffs.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9640B8-C543-57AC-6C31-DD18316DB1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3B64E22-3EBE-063A-F936-4E4991E89AD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E2FC1C-71E4-6E66-7F59-F327DFE208D2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74689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53793C6-3457-0630-724C-45E3626612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68" r="33517"/>
          <a:stretch/>
        </p:blipFill>
        <p:spPr>
          <a:xfrm>
            <a:off x="4507796" y="1050787"/>
            <a:ext cx="2429641" cy="316925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983BB9C-A0BC-285E-2A88-54BE44C3D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18" y="5360987"/>
            <a:ext cx="268922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000" dirty="0">
                <a:solidFill>
                  <a:schemeClr val="bg2">
                    <a:lumMod val="25000"/>
                  </a:schemeClr>
                </a:solidFill>
              </a:rPr>
              <a:t>#</a:t>
            </a:r>
            <a:r>
              <a:rPr lang="en-US" altLang="en-US" sz="2000" dirty="0" err="1">
                <a:solidFill>
                  <a:schemeClr val="bg2">
                    <a:lumMod val="25000"/>
                  </a:schemeClr>
                </a:solidFill>
              </a:rPr>
              <a:t>EngineersInTheMaking</a:t>
            </a:r>
            <a:endParaRPr lang="en-US" alt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630BE9-6B5F-5778-905A-2607D9F57817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CO2 EMISSIONS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 descr="A vase with leaves in it&#10;&#10;Description automatically generated">
            <a:extLst>
              <a:ext uri="{FF2B5EF4-FFF2-40B4-BE49-F238E27FC236}">
                <a16:creationId xmlns:a16="http://schemas.microsoft.com/office/drawing/2014/main" id="{1F171DA3-4077-A947-1491-FD17D84389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38B0398-EB23-7F50-8446-E10E19EDEACC}"/>
              </a:ext>
            </a:extLst>
          </p:cNvPr>
          <p:cNvSpPr txBox="1"/>
          <p:nvPr/>
        </p:nvSpPr>
        <p:spPr>
          <a:xfrm>
            <a:off x="241623" y="1111152"/>
            <a:ext cx="43303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Collectively, European countries emit a whopping 3,457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megatonnes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(1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megatonne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= 1000,000) of CO2 per year. 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However,  the US produces  5,275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megatonnes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and China produces a mind boggling 11,256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megatonnes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!!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5DC480-B464-4E2E-6B03-5A43C961A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FF26B84-94D5-A2BF-3AA0-276EC01BBD3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5A17B2-1D39-0136-0A22-233EC1B65786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925940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64BDED43-6FF5-80EB-2169-80DDB29CC9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933" y="1488349"/>
            <a:ext cx="2563226" cy="2618627"/>
          </a:xfrm>
          <a:prstGeom prst="rect">
            <a:avLst/>
          </a:prstGeom>
        </p:spPr>
      </p:pic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5ED822B4-7058-2FC4-8784-5F5D591D8C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457" y="1488349"/>
            <a:ext cx="2676007" cy="278401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23BB7FA-D181-E813-0B42-A4C2D3439B2E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CO2 EMISSIONS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 descr="A vase with leaves in it&#10;&#10;Description automatically generated">
            <a:extLst>
              <a:ext uri="{FF2B5EF4-FFF2-40B4-BE49-F238E27FC236}">
                <a16:creationId xmlns:a16="http://schemas.microsoft.com/office/drawing/2014/main" id="{C59EA815-AACD-5ED0-4F7B-1D19CEFC5C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834519D-EDEC-B9E4-152A-3A799DC71E4B}"/>
              </a:ext>
            </a:extLst>
          </p:cNvPr>
          <p:cNvSpPr txBox="1"/>
          <p:nvPr/>
        </p:nvSpPr>
        <p:spPr>
          <a:xfrm>
            <a:off x="241623" y="1111152"/>
            <a:ext cx="7871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Almost all (95%) of cities facing extreme climate risks are in Africa or Asia.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1198E-5940-BF6C-515D-466F5594A8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922B4ED-E35F-71A4-590D-B8DA13F71E8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5E49ED-2333-BBF0-11FC-45C9AA687188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82113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ceberg in the water&#10;&#10;Description automatically generated with medium confidence">
            <a:extLst>
              <a:ext uri="{FF2B5EF4-FFF2-40B4-BE49-F238E27FC236}">
                <a16:creationId xmlns:a16="http://schemas.microsoft.com/office/drawing/2014/main" id="{086F3D9C-8A98-6A50-BBB2-F5A8F7C245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1460" y="978482"/>
            <a:ext cx="4730484" cy="315519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F76DED4-765E-DD2F-099B-2A34B64143DF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MELTING ICE</a:t>
            </a:r>
          </a:p>
        </p:txBody>
      </p:sp>
      <p:pic>
        <p:nvPicPr>
          <p:cNvPr id="30" name="Picture 29" descr="A vase with leaves in it&#10;&#10;Description automatically generated">
            <a:extLst>
              <a:ext uri="{FF2B5EF4-FFF2-40B4-BE49-F238E27FC236}">
                <a16:creationId xmlns:a16="http://schemas.microsoft.com/office/drawing/2014/main" id="{8C47755F-241D-9D8E-395E-E7069AD8C6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776304E-D21F-D949-0080-F6ED55E72D14}"/>
              </a:ext>
            </a:extLst>
          </p:cNvPr>
          <p:cNvSpPr txBox="1"/>
          <p:nvPr/>
        </p:nvSpPr>
        <p:spPr>
          <a:xfrm>
            <a:off x="241623" y="1111152"/>
            <a:ext cx="36397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The extent of Arctic sea ice has dropped in recent years. It reached its lowest point on record in 2012.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D80876-1462-8B6A-5F44-B8C002960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B548F1-0F01-230B-B2F3-DB20D6AA8D5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381FB8-F02A-3599-B23A-9F62429AA80C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465085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B068F9-41F2-C235-6344-2014FC89DEEB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CASE STUDIES AND PRESENTATIONS</a:t>
            </a:r>
          </a:p>
        </p:txBody>
      </p:sp>
      <p:pic>
        <p:nvPicPr>
          <p:cNvPr id="5" name="Picture 4" descr="A vase with leaves in it&#10;&#10;Description automatically generated">
            <a:extLst>
              <a:ext uri="{FF2B5EF4-FFF2-40B4-BE49-F238E27FC236}">
                <a16:creationId xmlns:a16="http://schemas.microsoft.com/office/drawing/2014/main" id="{0C949177-C7A3-295C-636F-925B39FD57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D1AB14-24CE-2B93-169E-AAA05B30F08A}"/>
              </a:ext>
            </a:extLst>
          </p:cNvPr>
          <p:cNvSpPr txBox="1"/>
          <p:nvPr/>
        </p:nvSpPr>
        <p:spPr>
          <a:xfrm>
            <a:off x="261078" y="1150063"/>
            <a:ext cx="773800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In  groups, you will investigate some of the events that have occurred over the last ten years that are hard evidence cases for the threat of climate change. 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You will present your findings in one of a number of ways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e.g., a short report or a short presentation to explain your findings, etc. 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Each group should research a different effect or event some examples are shown on the next slide. 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3DB115-7B7E-7738-B3B2-BAC5320A2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CFB385B-CCB3-AFA5-7042-769D03B00E8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4D45EA-256D-B5F5-DDF2-D91DDDE8E4E8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998482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6336EA2-192C-0EC6-B717-6D7FC6867152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CASE STUDIES AND PRESENTATIONS</a:t>
            </a:r>
          </a:p>
        </p:txBody>
      </p:sp>
      <p:pic>
        <p:nvPicPr>
          <p:cNvPr id="31" name="Picture 30" descr="A vase with leaves in it&#10;&#10;Description automatically generated">
            <a:extLst>
              <a:ext uri="{FF2B5EF4-FFF2-40B4-BE49-F238E27FC236}">
                <a16:creationId xmlns:a16="http://schemas.microsoft.com/office/drawing/2014/main" id="{4B48B2FE-ECF0-A857-7246-F40C6420BD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633B61A-9F90-DF24-1BBC-AE35134629FD}"/>
              </a:ext>
            </a:extLst>
          </p:cNvPr>
          <p:cNvSpPr txBox="1"/>
          <p:nvPr/>
        </p:nvSpPr>
        <p:spPr>
          <a:xfrm>
            <a:off x="261078" y="1119040"/>
            <a:ext cx="8707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kern="100" dirty="0">
                <a:solidFill>
                  <a:srgbClr val="6CB756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Choose one of the following events or effects of climate change for your presentation: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4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Storms – Hurricane Harvey (2017), Hurricane Michael (2018), Storm Desmond (2015), </a:t>
            </a:r>
            <a:b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</a:b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Storm Ciara (2020)</a:t>
            </a:r>
          </a:p>
          <a:p>
            <a:pPr marL="285750" indent="-285750">
              <a:buSzPct val="200000"/>
              <a:buBlip>
                <a:blip r:embed="rId4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4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Flooding – Storm Ciara and Storm Dennis in February 2020 in the UK, the extreme floods in Europe</a:t>
            </a:r>
            <a:b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</a:b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in 2021. </a:t>
            </a:r>
          </a:p>
          <a:p>
            <a:pPr marL="285750" indent="-285750">
              <a:buSzPct val="200000"/>
              <a:buBlip>
                <a:blip r:embed="rId4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4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Extreme drought – Horn of Africa drought in 2011, the current drought in Southern Africa. </a:t>
            </a:r>
          </a:p>
          <a:p>
            <a:pPr marL="285750" indent="-285750">
              <a:buSzPct val="200000"/>
              <a:buBlip>
                <a:blip r:embed="rId4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4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Melting ice gaps and rises in sea level</a:t>
            </a:r>
          </a:p>
          <a:p>
            <a:pPr marL="285750" indent="-285750">
              <a:buSzPct val="200000"/>
              <a:buBlip>
                <a:blip r:embed="rId4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4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Extreme heat – most recently in summer 2022. </a:t>
            </a:r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8CA304-DB6C-797D-B556-74631872D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84CACF7-7C81-93AD-3554-63FFA9A47BF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CD9E7E-5D20-9166-25EE-9CFC1B159A3B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068558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9B84BAB-9C0F-9101-0B6A-6EE119612BF0}"/>
              </a:ext>
            </a:extLst>
          </p:cNvPr>
          <p:cNvSpPr txBox="1"/>
          <p:nvPr/>
        </p:nvSpPr>
        <p:spPr>
          <a:xfrm>
            <a:off x="316969" y="2094290"/>
            <a:ext cx="5505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You should now have a greater understanding of: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8D162C2-133A-364C-A0CE-B91119A21DCF}"/>
              </a:ext>
            </a:extLst>
          </p:cNvPr>
          <p:cNvSpPr txBox="1"/>
          <p:nvPr/>
        </p:nvSpPr>
        <p:spPr>
          <a:xfrm>
            <a:off x="258104" y="1344818"/>
            <a:ext cx="266992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1" dirty="0">
                <a:solidFill>
                  <a:srgbClr val="2E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Summary:</a:t>
            </a:r>
            <a:endParaRPr lang="en-US" sz="38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 descr="A green and black text&#10;&#10;Description automatically generated">
            <a:extLst>
              <a:ext uri="{FF2B5EF4-FFF2-40B4-BE49-F238E27FC236}">
                <a16:creationId xmlns:a16="http://schemas.microsoft.com/office/drawing/2014/main" id="{CC2C0DED-875D-3A06-36AF-F6029ACCDB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6" y="260620"/>
            <a:ext cx="2379683" cy="1011834"/>
          </a:xfrm>
          <a:prstGeom prst="rect">
            <a:avLst/>
          </a:prstGeom>
        </p:spPr>
      </p:pic>
      <p:pic>
        <p:nvPicPr>
          <p:cNvPr id="34" name="Picture 33" descr="A vase with leaves in it&#10;&#10;Description automatically generated">
            <a:extLst>
              <a:ext uri="{FF2B5EF4-FFF2-40B4-BE49-F238E27FC236}">
                <a16:creationId xmlns:a16="http://schemas.microsoft.com/office/drawing/2014/main" id="{EF92219D-EAC9-B6DA-7F96-F65B66F75A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6448" y="1253026"/>
            <a:ext cx="679734" cy="741528"/>
          </a:xfrm>
          <a:prstGeom prst="rect">
            <a:avLst/>
          </a:prstGeom>
        </p:spPr>
      </p:pic>
      <p:pic>
        <p:nvPicPr>
          <p:cNvPr id="35" name="Picture 34" descr="A logo with a person in the middle&#10;&#10;Description automatically generated">
            <a:extLst>
              <a:ext uri="{FF2B5EF4-FFF2-40B4-BE49-F238E27FC236}">
                <a16:creationId xmlns:a16="http://schemas.microsoft.com/office/drawing/2014/main" id="{9C23BEDF-8042-9883-1DE0-ACCBC0B243B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783" y="201436"/>
            <a:ext cx="1052384" cy="99224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1425268-64D6-85F0-D423-73ED0A97C2A6}"/>
              </a:ext>
            </a:extLst>
          </p:cNvPr>
          <p:cNvSpPr txBox="1"/>
          <p:nvPr/>
        </p:nvSpPr>
        <p:spPr>
          <a:xfrm>
            <a:off x="77821" y="2462937"/>
            <a:ext cx="55058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Understand the difference between weather and climate.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Explain some of the causes of climate change, particularly those that involve the combustion of fossil fuels.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r>
              <a:rPr lang="en-GB" sz="14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Suggest some ways that the effects of climate change can be addressed. </a:t>
            </a: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pPr marL="285750" indent="-285750">
              <a:buSzPct val="200000"/>
              <a:buBlip>
                <a:blip r:embed="rId6"/>
              </a:buBlip>
            </a:pPr>
            <a:endParaRPr lang="en-GB" sz="14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C47A2F3-BA90-FD82-BE3E-493448D2F1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3663" y="260620"/>
            <a:ext cx="2238321" cy="697798"/>
          </a:xfrm>
          <a:prstGeom prst="rect">
            <a:avLst/>
          </a:prstGeom>
        </p:spPr>
      </p:pic>
      <p:pic>
        <p:nvPicPr>
          <p:cNvPr id="38" name="Picture 3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2B83B03-C31B-F71E-CFFA-027523B63F8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135" y="322886"/>
            <a:ext cx="1999015" cy="508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1D2C25-4C5E-5F1B-5589-9FC81835C5E5}"/>
              </a:ext>
            </a:extLst>
          </p:cNvPr>
          <p:cNvSpPr txBox="1"/>
          <p:nvPr/>
        </p:nvSpPr>
        <p:spPr>
          <a:xfrm>
            <a:off x="258104" y="4642607"/>
            <a:ext cx="323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4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0759386-AC82-4EE0-25FC-263D15BA3F8F}"/>
              </a:ext>
            </a:extLst>
          </p:cNvPr>
          <p:cNvSpPr txBox="1"/>
          <p:nvPr/>
        </p:nvSpPr>
        <p:spPr>
          <a:xfrm>
            <a:off x="287785" y="1049704"/>
            <a:ext cx="824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Ubuntu" panose="020B0504030602030204" pitchFamily="34" charset="0"/>
                <a:ea typeface="Arial" panose="020B0604020202020204" pitchFamily="34" charset="0"/>
              </a:rPr>
              <a:t>Lesson One: What is Climate Change?</a:t>
            </a:r>
            <a:endParaRPr lang="en-GB" sz="1600" b="1" dirty="0">
              <a:latin typeface="Ubuntu" panose="020B0504030602030204" pitchFamily="34" charset="0"/>
            </a:endParaRPr>
          </a:p>
          <a:p>
            <a:r>
              <a:rPr lang="en-GB" sz="1600" b="1" dirty="0">
                <a:solidFill>
                  <a:srgbClr val="6D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Lesson Two: </a:t>
            </a:r>
            <a:r>
              <a:rPr lang="en-GB" sz="1600" b="1" dirty="0">
                <a:solidFill>
                  <a:srgbClr val="6CB756"/>
                </a:solidFill>
                <a:latin typeface="Ubuntu" panose="020B0504030602030204" pitchFamily="34" charset="0"/>
                <a:ea typeface="Arial" panose="020B0604020202020204" pitchFamily="34" charset="0"/>
              </a:rPr>
              <a:t>Understanding the Problem and Your Own Carbon Footprint </a:t>
            </a:r>
            <a:endParaRPr lang="en-US" sz="1600" b="1" dirty="0">
              <a:solidFill>
                <a:srgbClr val="6CB756"/>
              </a:solidFill>
              <a:latin typeface="Ubuntu" panose="020B05040306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B4D732-3228-965D-C9BA-74B3CD850DFE}"/>
              </a:ext>
            </a:extLst>
          </p:cNvPr>
          <p:cNvSpPr txBox="1"/>
          <p:nvPr/>
        </p:nvSpPr>
        <p:spPr>
          <a:xfrm>
            <a:off x="2680802" y="269023"/>
            <a:ext cx="2049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STEP 1: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F8E71-0270-5FCE-21C1-011ADA396C56}"/>
              </a:ext>
            </a:extLst>
          </p:cNvPr>
          <p:cNvSpPr txBox="1"/>
          <p:nvPr/>
        </p:nvSpPr>
        <p:spPr>
          <a:xfrm>
            <a:off x="3646600" y="330579"/>
            <a:ext cx="549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Collect and Capture your own Carbon Data.</a:t>
            </a:r>
            <a:endParaRPr lang="en-US" sz="16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C917875-29BB-F86F-7F04-2D87B5BC4B8B}"/>
              </a:ext>
            </a:extLst>
          </p:cNvPr>
          <p:cNvCxnSpPr>
            <a:cxnSpLocks/>
          </p:cNvCxnSpPr>
          <p:nvPr/>
        </p:nvCxnSpPr>
        <p:spPr>
          <a:xfrm>
            <a:off x="369257" y="1707790"/>
            <a:ext cx="7121498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4CB3574-E830-576D-0CF2-B245BE57955D}"/>
              </a:ext>
            </a:extLst>
          </p:cNvPr>
          <p:cNvSpPr txBox="1"/>
          <p:nvPr/>
        </p:nvSpPr>
        <p:spPr>
          <a:xfrm>
            <a:off x="287785" y="1834998"/>
            <a:ext cx="38229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Using our Carbon Capture Worksheets,</a:t>
            </a: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collect and gather your own data for </a:t>
            </a:r>
          </a:p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your personal daily </a:t>
            </a:r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Household Energy </a:t>
            </a:r>
          </a:p>
          <a:p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Use, Transport Use 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and </a:t>
            </a:r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Food &amp; Drink </a:t>
            </a:r>
          </a:p>
          <a:p>
            <a:r>
              <a:rPr lang="en-GB" sz="1600" b="1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Consumption.</a:t>
            </a:r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39D3F3-8FCF-7E4E-F8A8-0A05741904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7364" y="1894197"/>
            <a:ext cx="3133391" cy="2199599"/>
          </a:xfrm>
          <a:prstGeom prst="rect">
            <a:avLst/>
          </a:prstGeom>
          <a:ln w="28575">
            <a:solidFill>
              <a:srgbClr val="6CB756"/>
            </a:solidFill>
          </a:ln>
        </p:spPr>
      </p:pic>
      <p:pic>
        <p:nvPicPr>
          <p:cNvPr id="4" name="Picture 3" descr="A vase with leaves in it&#10;&#10;Description automatically generated">
            <a:extLst>
              <a:ext uri="{FF2B5EF4-FFF2-40B4-BE49-F238E27FC236}">
                <a16:creationId xmlns:a16="http://schemas.microsoft.com/office/drawing/2014/main" id="{5EBE0C77-4CEB-F637-96AA-BF0EE327AE4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655A8A-4BBD-6EFA-961C-2148230CA8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1F5C39C-A7A9-C359-2605-7E97C9FF884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306FB6-CE23-B461-7C5F-CC9209784A5B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95485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F03F51-CE66-3FEA-CE1C-EF701E0E5CFF}"/>
              </a:ext>
            </a:extLst>
          </p:cNvPr>
          <p:cNvSpPr txBox="1"/>
          <p:nvPr/>
        </p:nvSpPr>
        <p:spPr>
          <a:xfrm>
            <a:off x="264861" y="1459143"/>
            <a:ext cx="3866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E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LESSON ONE:</a:t>
            </a:r>
            <a:endParaRPr lang="en-US" sz="28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1F2D77-18CB-862C-0770-E3BE1F86EC9E}"/>
              </a:ext>
            </a:extLst>
          </p:cNvPr>
          <p:cNvSpPr txBox="1"/>
          <p:nvPr/>
        </p:nvSpPr>
        <p:spPr>
          <a:xfrm>
            <a:off x="258104" y="1959799"/>
            <a:ext cx="3655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E91D6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What is Climate change?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green and black text&#10;&#10;Description automatically generated">
            <a:extLst>
              <a:ext uri="{FF2B5EF4-FFF2-40B4-BE49-F238E27FC236}">
                <a16:creationId xmlns:a16="http://schemas.microsoft.com/office/drawing/2014/main" id="{FFEF86C5-48DE-C621-BDFD-B986A05BF8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6" y="260620"/>
            <a:ext cx="2379683" cy="1011834"/>
          </a:xfrm>
          <a:prstGeom prst="rect">
            <a:avLst/>
          </a:prstGeom>
        </p:spPr>
      </p:pic>
      <p:pic>
        <p:nvPicPr>
          <p:cNvPr id="7" name="Picture 6" descr="A vase with leaves in it&#10;&#10;Description automatically generated">
            <a:extLst>
              <a:ext uri="{FF2B5EF4-FFF2-40B4-BE49-F238E27FC236}">
                <a16:creationId xmlns:a16="http://schemas.microsoft.com/office/drawing/2014/main" id="{2AAB1871-E0CC-F705-35E9-E8FDA90E15F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690" y="1264249"/>
            <a:ext cx="679734" cy="741528"/>
          </a:xfrm>
          <a:prstGeom prst="rect">
            <a:avLst/>
          </a:prstGeom>
        </p:spPr>
      </p:pic>
      <p:pic>
        <p:nvPicPr>
          <p:cNvPr id="8" name="Picture 7" descr="A logo with a person in the middle&#10;&#10;Description automatically generated">
            <a:extLst>
              <a:ext uri="{FF2B5EF4-FFF2-40B4-BE49-F238E27FC236}">
                <a16:creationId xmlns:a16="http://schemas.microsoft.com/office/drawing/2014/main" id="{3CA0E3DB-10DB-6DA6-00F2-8CB24A965A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783" y="201436"/>
            <a:ext cx="1052384" cy="992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58B7EE-6E5F-C687-FB04-D588193F5425}"/>
              </a:ext>
            </a:extLst>
          </p:cNvPr>
          <p:cNvSpPr txBox="1"/>
          <p:nvPr/>
        </p:nvSpPr>
        <p:spPr>
          <a:xfrm>
            <a:off x="258104" y="3276366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latin typeface="Ubuntu" panose="020B0504030602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www.statwarscompetition.com/climatechallenge</a:t>
            </a:r>
            <a:endParaRPr lang="en-US" altLang="en-US" sz="1200" b="1" dirty="0">
              <a:latin typeface="Ubuntu" panose="020B0504030602030204" pitchFamily="34" charset="0"/>
            </a:endParaRPr>
          </a:p>
        </p:txBody>
      </p:sp>
      <p:pic>
        <p:nvPicPr>
          <p:cNvPr id="11" name="Picture 10" descr="A green circle with black x and a black square with a black background&#10;&#10;Description automatically generated">
            <a:extLst>
              <a:ext uri="{FF2B5EF4-FFF2-40B4-BE49-F238E27FC236}">
                <a16:creationId xmlns:a16="http://schemas.microsoft.com/office/drawing/2014/main" id="{628924D9-1613-3168-64CA-67B454E18CE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04" y="3735128"/>
            <a:ext cx="1348346" cy="3635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4F934-4AC2-791B-E7DC-ACA948B247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508" y="4098653"/>
            <a:ext cx="2199046" cy="685554"/>
          </a:xfrm>
          <a:prstGeom prst="rect">
            <a:avLst/>
          </a:prstGeom>
        </p:spPr>
      </p:pic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FDA4D0F-CBF8-1498-40FC-0F73641D68E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50" y="3662525"/>
            <a:ext cx="1999015" cy="5087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BA7F85-B096-E4CE-926B-33C34AA7594B}"/>
              </a:ext>
            </a:extLst>
          </p:cNvPr>
          <p:cNvSpPr txBox="1"/>
          <p:nvPr/>
        </p:nvSpPr>
        <p:spPr>
          <a:xfrm>
            <a:off x="306751" y="4708730"/>
            <a:ext cx="2873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900" b="1" dirty="0">
                <a:effectLst/>
                <a:latin typeface="Ubuntu" panose="020B0504030602030204" pitchFamily="34" charset="0"/>
              </a:rPr>
              <a:t>2021-2024</a:t>
            </a:r>
            <a:endParaRPr lang="en-GB" sz="900" dirty="0">
              <a:effectLst/>
              <a:latin typeface="Ubuntu" panose="020B0504030602030204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8654FE-E026-1BFE-1753-EBF5B2A342EB}"/>
              </a:ext>
            </a:extLst>
          </p:cNvPr>
          <p:cNvSpPr txBox="1"/>
          <p:nvPr/>
        </p:nvSpPr>
        <p:spPr>
          <a:xfrm>
            <a:off x="292202" y="1249702"/>
            <a:ext cx="8126413" cy="2472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 Light" panose="020B0304030602030204" pitchFamily="34" charset="0"/>
              </a:rPr>
              <a:t>Understand the difference between weather and climate.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 Light" panose="020B0304030602030204" pitchFamily="34" charset="0"/>
              </a:rPr>
              <a:t>Explain some of the causes of climate change, particularly those that involve the combustion of fossil fuels.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Ubuntu Light" panose="020B0304030602030204" pitchFamily="34" charset="0"/>
              </a:rPr>
              <a:t>Suggest some ways that the effects of climate change can be addressed. </a:t>
            </a:r>
            <a:endParaRPr lang="en-US" sz="135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35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35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35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DE7966-ED74-1E17-2F62-250BF6469052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LESSON OBJECTIONS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 descr="A vase with leaves in it&#10;&#10;Description automatically generated">
            <a:extLst>
              <a:ext uri="{FF2B5EF4-FFF2-40B4-BE49-F238E27FC236}">
                <a16:creationId xmlns:a16="http://schemas.microsoft.com/office/drawing/2014/main" id="{7525E8E3-9D60-A46D-0941-F69734DE1C0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9A1CE9-41BA-5CA5-3691-51C5B8998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42C1A8E-4797-E339-0B6D-540A54714E3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9AC1AD-E881-49A9-5727-228055E096DB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4CE01D03-BF91-3E87-2646-D0A61DE981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302" y="1101254"/>
            <a:ext cx="5442160" cy="294099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1E23A78-0E77-9C3F-C984-31BA3E39E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18" y="5360987"/>
            <a:ext cx="268922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000" dirty="0">
                <a:solidFill>
                  <a:schemeClr val="bg2">
                    <a:lumMod val="25000"/>
                  </a:schemeClr>
                </a:solidFill>
              </a:rPr>
              <a:t>#</a:t>
            </a:r>
            <a:r>
              <a:rPr lang="en-US" altLang="en-US" sz="2000" dirty="0" err="1">
                <a:solidFill>
                  <a:schemeClr val="bg2">
                    <a:lumMod val="25000"/>
                  </a:schemeClr>
                </a:solidFill>
              </a:rPr>
              <a:t>EngineersInTheMaking</a:t>
            </a:r>
            <a:endParaRPr lang="en-US" alt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71024E-28FA-C760-DCBC-24A6C7728533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WHAT IS CLIMATE CHANGE?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 descr="A vase with leaves in it&#10;&#10;Description automatically generated">
            <a:extLst>
              <a:ext uri="{FF2B5EF4-FFF2-40B4-BE49-F238E27FC236}">
                <a16:creationId xmlns:a16="http://schemas.microsoft.com/office/drawing/2014/main" id="{817D166E-0F0C-2529-07C7-74FBE30C4E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2739A73-9021-414B-7390-4B9292AA49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02BEE13-FA0B-4549-BEFF-A34ED937CAA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161117-02A9-162C-0B53-64B731D74F8E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CBDD3BF7-3DB5-FB9E-51B2-9D7FB67E57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001" y="1161633"/>
            <a:ext cx="6105998" cy="297667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656213F-F5F3-250B-38C7-0550645645DC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THE EFFECTS OF CLIMATE CHANGE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 descr="A vase with leaves in it&#10;&#10;Description automatically generated">
            <a:extLst>
              <a:ext uri="{FF2B5EF4-FFF2-40B4-BE49-F238E27FC236}">
                <a16:creationId xmlns:a16="http://schemas.microsoft.com/office/drawing/2014/main" id="{3BD9F3D4-29BA-B62B-8CAA-148A2C3447E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0ABCAC3-99EB-5B9D-5D22-829FA4AFDC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15BE1AA-B8A3-4E77-4130-9484EAA29BB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992AF4-C9BB-3D27-A093-CCB85835EB65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64050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05F09369-D44B-E9FE-B497-B4FCBD6144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2859" y="990518"/>
            <a:ext cx="6458282" cy="31624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11F0E55-0C98-12DA-D920-4FB8117E5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18" y="5360987"/>
            <a:ext cx="268922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000" dirty="0">
                <a:solidFill>
                  <a:schemeClr val="bg2">
                    <a:lumMod val="25000"/>
                  </a:schemeClr>
                </a:solidFill>
              </a:rPr>
              <a:t>#</a:t>
            </a:r>
            <a:r>
              <a:rPr lang="en-US" altLang="en-US" sz="2000" dirty="0" err="1">
                <a:solidFill>
                  <a:schemeClr val="bg2">
                    <a:lumMod val="25000"/>
                  </a:schemeClr>
                </a:solidFill>
              </a:rPr>
              <a:t>EngineersInTheMaking</a:t>
            </a:r>
            <a:endParaRPr lang="en-US" alt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BBBE44-5EA1-9B7B-1213-C11D40ED76AD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WEATHER VS CLIMATE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 descr="A vase with leaves in it&#10;&#10;Description automatically generated">
            <a:extLst>
              <a:ext uri="{FF2B5EF4-FFF2-40B4-BE49-F238E27FC236}">
                <a16:creationId xmlns:a16="http://schemas.microsoft.com/office/drawing/2014/main" id="{F69CC61C-EE5E-476D-19D9-6C487B0F2FA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8B723B6-A1FE-6140-11E6-8A556A081A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69A1F57-793E-3921-DC99-9399885C790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1DF7F6-4F19-441B-43D0-78841FACCDA5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393566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limate Change: Global Temperature | NOAA Climate.gov">
            <a:extLst>
              <a:ext uri="{FF2B5EF4-FFF2-40B4-BE49-F238E27FC236}">
                <a16:creationId xmlns:a16="http://schemas.microsoft.com/office/drawing/2014/main" id="{E99238F4-BF4F-7611-D0A7-DC43C35F4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7445" y="1084311"/>
            <a:ext cx="4042691" cy="34666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FA8279E-5688-087A-A7F5-6B68A23B66B5}"/>
              </a:ext>
            </a:extLst>
          </p:cNvPr>
          <p:cNvSpPr txBox="1"/>
          <p:nvPr/>
        </p:nvSpPr>
        <p:spPr>
          <a:xfrm>
            <a:off x="287677" y="1084311"/>
            <a:ext cx="40426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Blue bars indicate cooler-than-average years; red bars show warmer-than-average years. NOAA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Climate.gov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graph, based on data from the National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Centers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for Environmental Information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1EA4B3-CBCA-522A-3CD7-F7FB4704673D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EARTHS CHANGING CLIMATE</a:t>
            </a:r>
            <a:endParaRPr lang="en-US" sz="2000" b="1" dirty="0">
              <a:solidFill>
                <a:srgbClr val="2D91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 descr="A vase with leaves in it&#10;&#10;Description automatically generated">
            <a:extLst>
              <a:ext uri="{FF2B5EF4-FFF2-40B4-BE49-F238E27FC236}">
                <a16:creationId xmlns:a16="http://schemas.microsoft.com/office/drawing/2014/main" id="{9C15B4E4-AFCA-51F7-99C5-AF5ACBA154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46084F-08E1-8F03-7478-3389CC814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3C81626-73E7-7C4C-3B27-6D49D556E84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F1DFE1-1777-8875-8BBB-AD0FEA481AA1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964918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D7AF0E-59AC-006C-1E95-38A305ABD1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778" y="1027643"/>
            <a:ext cx="5247486" cy="342913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00B4AF3-A9F5-CD7E-794B-93D7CE65D321}"/>
              </a:ext>
            </a:extLst>
          </p:cNvPr>
          <p:cNvSpPr txBox="1"/>
          <p:nvPr/>
        </p:nvSpPr>
        <p:spPr>
          <a:xfrm>
            <a:off x="241623" y="1111152"/>
            <a:ext cx="40426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NOAA’s National </a:t>
            </a:r>
            <a:r>
              <a:rPr lang="en-GB" sz="1600" kern="100" dirty="0" err="1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Centers</a:t>
            </a:r>
            <a:r>
              <a:rPr lang="en-GB" sz="1600" kern="100" dirty="0">
                <a:solidFill>
                  <a:srgbClr val="181717"/>
                </a:solidFill>
                <a:latin typeface="Ubuntu" panose="020B0504030602030204" pitchFamily="34" charset="0"/>
                <a:ea typeface="Ubuntu" panose="020B0504030602030204" pitchFamily="34" charset="0"/>
                <a:cs typeface="Arial" panose="020B0604020202020204" pitchFamily="34" charset="0"/>
              </a:rPr>
              <a:t> for Environmental Information showing the average land temperatures through the ear 0f 2021. Note the number of record temperatures!</a:t>
            </a: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solidFill>
                <a:srgbClr val="181717"/>
              </a:solidFill>
              <a:latin typeface="Ubuntu" panose="020B0504030602030204" pitchFamily="34" charset="0"/>
              <a:ea typeface="Ubuntu" panose="020B050403060203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552A9B-9A53-EF04-58D3-D1C09E07AAE9}"/>
              </a:ext>
            </a:extLst>
          </p:cNvPr>
          <p:cNvSpPr txBox="1"/>
          <p:nvPr/>
        </p:nvSpPr>
        <p:spPr>
          <a:xfrm>
            <a:off x="2751655" y="299801"/>
            <a:ext cx="549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D91D6"/>
                </a:solidFill>
                <a:latin typeface="Ubuntu" panose="020B0504030602030204" pitchFamily="34" charset="0"/>
                <a:ea typeface="Ubuntu" panose="020B0504030602030204" pitchFamily="34" charset="0"/>
                <a:cs typeface="Ubuntu" panose="020B0504030602030204" pitchFamily="34" charset="0"/>
              </a:rPr>
              <a:t>EARTHS CHANGING CLIMATE</a:t>
            </a:r>
          </a:p>
        </p:txBody>
      </p:sp>
      <p:pic>
        <p:nvPicPr>
          <p:cNvPr id="31" name="Picture 30" descr="A vase with leaves in it&#10;&#10;Description automatically generated">
            <a:extLst>
              <a:ext uri="{FF2B5EF4-FFF2-40B4-BE49-F238E27FC236}">
                <a16:creationId xmlns:a16="http://schemas.microsoft.com/office/drawing/2014/main" id="{955B2A14-3E43-ECE5-7039-8296ED999A1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080" y="98314"/>
            <a:ext cx="679734" cy="7415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9659A8-6F80-ED5E-EF22-CE70506BD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47" y="4366037"/>
            <a:ext cx="2078392" cy="64794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C71A299-72C6-B79F-8ACF-9F8BE470D1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965" y="4425483"/>
            <a:ext cx="1856185" cy="472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C6F1FD-BB35-4FDD-3CB8-FB9FC94B0028}"/>
              </a:ext>
            </a:extLst>
          </p:cNvPr>
          <p:cNvSpPr txBox="1"/>
          <p:nvPr/>
        </p:nvSpPr>
        <p:spPr>
          <a:xfrm>
            <a:off x="1674967" y="4897865"/>
            <a:ext cx="7176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effectLst/>
                <a:latin typeface="Ubuntu" panose="020B0504030602030204" pitchFamily="34" charset="0"/>
              </a:rPr>
              <a:t>Copyright Universe of Engineering Ltd under license to Primary Engineer Ltd </a:t>
            </a:r>
            <a:r>
              <a:rPr lang="en-GB" sz="800" b="1" dirty="0">
                <a:effectLst/>
                <a:latin typeface="Ubuntu" panose="020B0504030602030204" pitchFamily="34" charset="0"/>
              </a:rPr>
              <a:t>2021-2024</a:t>
            </a:r>
            <a:endParaRPr lang="en-GB" sz="800" dirty="0">
              <a:effectLst/>
              <a:latin typeface="Ubuntu" panose="020B0504030602030204" pitchFamily="34" charset="0"/>
            </a:endParaRPr>
          </a:p>
          <a:p>
            <a:pPr algn="r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009378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8f118ce-cf87-4f20-821b-40030aa878cd" xsi:nil="true"/>
    <lcf76f155ced4ddcb4097134ff3c332f xmlns="7a0e0852-98f0-44cf-868b-e76dd3d96154">
      <Terms xmlns="http://schemas.microsoft.com/office/infopath/2007/PartnerControls"/>
    </lcf76f155ced4ddcb4097134ff3c332f>
    <SharedWithUsers xmlns="68f118ce-cf87-4f20-821b-40030aa878cd">
      <UserInfo>
        <DisplayName/>
        <AccountId xsi:nil="true"/>
        <AccountType/>
      </UserInfo>
    </SharedWithUsers>
    <MediaLengthInSeconds xmlns="7a0e0852-98f0-44cf-868b-e76dd3d96154" xsi:nil="true"/>
    <maybe xmlns="7a0e0852-98f0-44cf-868b-e76dd3d96154">
      <Url xsi:nil="true"/>
      <Description xsi:nil="true"/>
    </maybe>
    <Photos xmlns="7a0e0852-98f0-44cf-868b-e76dd3d96154" xsi:nil="true"/>
    <Preview xmlns="7a0e0852-98f0-44cf-868b-e76dd3d96154" xsi:nil="true"/>
    <Thumbnail xmlns="7a0e0852-98f0-44cf-868b-e76dd3d9615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8E32B247F3AB4BA9E3B4643AEB360D" ma:contentTypeVersion="28" ma:contentTypeDescription="Create a new document." ma:contentTypeScope="" ma:versionID="0453243d786f9793a136281e77089ef9">
  <xsd:schema xmlns:xsd="http://www.w3.org/2001/XMLSchema" xmlns:xs="http://www.w3.org/2001/XMLSchema" xmlns:p="http://schemas.microsoft.com/office/2006/metadata/properties" xmlns:ns2="7a0e0852-98f0-44cf-868b-e76dd3d96154" xmlns:ns3="68f118ce-cf87-4f20-821b-40030aa878cd" targetNamespace="http://schemas.microsoft.com/office/2006/metadata/properties" ma:root="true" ma:fieldsID="b4cb252323af114752978907ddda8f94" ns2:_="" ns3:_="">
    <xsd:import namespace="7a0e0852-98f0-44cf-868b-e76dd3d96154"/>
    <xsd:import namespace="68f118ce-cf87-4f20-821b-40030aa878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Thumbnail" minOccurs="0"/>
                <xsd:element ref="ns2:MediaLengthInSeconds" minOccurs="0"/>
                <xsd:element ref="ns2:Preview" minOccurs="0"/>
                <xsd:element ref="ns2:maybe" minOccurs="0"/>
                <xsd:element ref="ns2:Photo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e0852-98f0-44cf-868b-e76dd3d961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Thumbnail" ma:index="20" nillable="true" ma:displayName="Thumbnail" ma:internalName="Thumbnail">
      <xsd:simpleType>
        <xsd:restriction base="dms:Unknown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review" ma:index="22" nillable="true" ma:displayName="Preview" ma:format="Thumbnail" ma:internalName="Preview">
      <xsd:simpleType>
        <xsd:restriction base="dms:Unknown"/>
      </xsd:simpleType>
    </xsd:element>
    <xsd:element name="maybe" ma:index="23" nillable="true" ma:displayName="maybe" ma:format="Hyperlink" ma:internalName="mayb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hotos" ma:index="24" nillable="true" ma:displayName="Photos" ma:format="Thumbnail" ma:internalName="Photos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8b759ca7-fa49-458f-a72a-645c24e46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f118ce-cf87-4f20-821b-40030aa878c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bcc52e36-451f-43a7-bd6e-c4a7255579e0}" ma:internalName="TaxCatchAll" ma:showField="CatchAllData" ma:web="68f118ce-cf87-4f20-821b-40030aa878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A66B7A-C503-477D-9D49-F2A9FCE11CFD}">
  <ds:schemaRefs>
    <ds:schemaRef ds:uri="68f118ce-cf87-4f20-821b-40030aa878cd"/>
    <ds:schemaRef ds:uri="http://schemas.microsoft.com/office/2006/documentManagement/types"/>
    <ds:schemaRef ds:uri="http://purl.org/dc/dcmitype/"/>
    <ds:schemaRef ds:uri="http://schemas.microsoft.com/office/infopath/2007/PartnerControls"/>
    <ds:schemaRef ds:uri="7a0e0852-98f0-44cf-868b-e76dd3d96154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bb5d00c6-494b-4fcb-9372-4e484d85acca"/>
    <ds:schemaRef ds:uri="323326a6-dc59-45ed-a5ec-ba93925d7780"/>
  </ds:schemaRefs>
</ds:datastoreItem>
</file>

<file path=customXml/itemProps2.xml><?xml version="1.0" encoding="utf-8"?>
<ds:datastoreItem xmlns:ds="http://schemas.openxmlformats.org/officeDocument/2006/customXml" ds:itemID="{C65FFFEC-9FE7-4E9F-B405-7440688AE76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C6C70D-67DD-4551-9D69-FFD8021EDD95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902</Words>
  <Application>Microsoft Office PowerPoint</Application>
  <PresentationFormat>On-screen Show (16:9)</PresentationFormat>
  <Paragraphs>118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Ubuntu</vt:lpstr>
      <vt:lpstr>Ubuntu Light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chloetrip@googlemail.com</dc:creator>
  <cp:lastModifiedBy>Emily Nicholls</cp:lastModifiedBy>
  <cp:revision>21</cp:revision>
  <dcterms:created xsi:type="dcterms:W3CDTF">2022-03-06T13:21:37Z</dcterms:created>
  <dcterms:modified xsi:type="dcterms:W3CDTF">2025-02-13T11:35:29Z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0x0101008D8E32B247F3AB4BA9E3B4643AEB360D</vt:lpwstr>
  </property>
  <property fmtid="{D5CDD505-2E9C-101B-9397-08002B2CF9AE}" pid="3" name="MediaServiceImageTags">
    <vt:lpwstr/>
  </property>
  <property fmtid="{D5CDD505-2E9C-101B-9397-08002B2CF9AE}" pid="4" name="Order">
    <vt:r8>5863900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maybe">
    <vt:lpwstr>, </vt:lpwstr>
  </property>
  <property fmtid="{D5CDD505-2E9C-101B-9397-08002B2CF9AE}" pid="12" name="_ExtendedDescription">
    <vt:lpwstr/>
  </property>
  <property fmtid="{D5CDD505-2E9C-101B-9397-08002B2CF9AE}" pid="13" name="TriggerFlowInfo">
    <vt:lpwstr/>
  </property>
</Properties>
</file>